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13"/>
  </p:notesMasterIdLst>
  <p:sldIdLst>
    <p:sldId id="256" r:id="rId2"/>
    <p:sldId id="352" r:id="rId3"/>
    <p:sldId id="353" r:id="rId4"/>
    <p:sldId id="354" r:id="rId5"/>
    <p:sldId id="355" r:id="rId6"/>
    <p:sldId id="356" r:id="rId7"/>
    <p:sldId id="357" r:id="rId8"/>
    <p:sldId id="358" r:id="rId9"/>
    <p:sldId id="359" r:id="rId10"/>
    <p:sldId id="360" r:id="rId11"/>
    <p:sldId id="34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4A4CAE77-B8B1-49B7-9986-23DC29B73BCB}" type="datetime1">
              <a:rPr lang="en-US" smtClean="0"/>
              <a:pPr>
                <a:defRPr/>
              </a:pPr>
              <a:t>5/12/2020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r>
              <a:rPr lang="en-US" smtClean="0"/>
              <a:t>Author:RK</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29E3B3A6-35C4-4A4A-A93B-FEA2E3D8346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pPr>
              <a:defRPr/>
            </a:pPr>
            <a:fld id="{1C1599A8-CEA0-4EA6-AEBF-68186F8EDCBB}" type="datetime1">
              <a:rPr lang="en-US" smtClean="0"/>
              <a:pPr>
                <a:defRPr/>
              </a:pPr>
              <a:t>5/12/2020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86442F78-5EBF-4453-A097-83F2C8DFCA84}" type="datetime1">
              <a:rPr lang="en-US" smtClean="0"/>
              <a:pPr>
                <a:defRPr/>
              </a:pPr>
              <a:t>5/12/2020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r>
              <a:rPr lang="en-US" smtClean="0"/>
              <a:t>Author:RK</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5/12/2020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5/12/2020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5/12/2020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pPr>
              <a:defRPr/>
            </a:pPr>
            <a:fld id="{217256AB-E1A6-415D-9F21-A517C3C15B98}" type="datetime1">
              <a:rPr lang="en-US" smtClean="0"/>
              <a:pPr>
                <a:defRPr/>
              </a:pPr>
              <a:t>5/12/2020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5/12/2020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5/12/2020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DA77A13B-D29E-4A31-9A3D-BDF778EEE264}" type="datetime1">
              <a:rPr lang="en-US" smtClean="0"/>
              <a:pPr>
                <a:defRPr/>
              </a:pPr>
              <a:t>5/12/2020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r>
              <a:rPr lang="en-US" smtClean="0"/>
              <a:t>Author:RK</a:t>
            </a:r>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hf hd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FF00"/>
                </a:solidFill>
              </a:rPr>
              <a:t>Class: B.Com – Part-2 </a:t>
            </a:r>
            <a:br>
              <a:rPr sz="3000" b="1">
                <a:solidFill>
                  <a:srgbClr val="FFFF00"/>
                </a:solidFill>
              </a:rPr>
            </a:br>
            <a:r>
              <a:rPr sz="3000" b="1">
                <a:solidFill>
                  <a:srgbClr val="FFFF00"/>
                </a:solidFill>
              </a:rPr>
              <a:t>Subject: Business Regulatory Framework</a:t>
            </a:r>
            <a:r>
              <a:rPr sz="2800">
                <a:solidFill>
                  <a:srgbClr val="FFFF00"/>
                </a:solidFill>
              </a:rPr>
              <a:t/>
            </a:r>
            <a:br>
              <a:rPr sz="2800">
                <a:solidFill>
                  <a:srgbClr val="FFFF00"/>
                </a:solidFill>
              </a:rPr>
            </a:br>
            <a:r>
              <a:rPr sz="2800" b="1">
                <a:solidFill>
                  <a:srgbClr val="FFFF00"/>
                </a:solidFill>
              </a:rPr>
              <a:t>TOPIC</a:t>
            </a:r>
            <a:r>
              <a:rPr sz="2800" b="1" smtClean="0">
                <a:solidFill>
                  <a:srgbClr val="FFFF00"/>
                </a:solidFill>
              </a:rPr>
              <a:t>:</a:t>
            </a:r>
            <a:r>
              <a:rPr lang="en-US" sz="2800" b="1" dirty="0" smtClean="0">
                <a:solidFill>
                  <a:srgbClr val="FFFF00"/>
                </a:solidFill>
              </a:rPr>
              <a:t> </a:t>
            </a:r>
            <a:r>
              <a:rPr lang="en-US" sz="2800" dirty="0" smtClean="0">
                <a:solidFill>
                  <a:srgbClr val="FFFF00"/>
                </a:solidFill>
              </a:rPr>
              <a:t> TRANSFER OF OWNERSHIP IN GOODS</a:t>
            </a:r>
            <a:endParaRPr sz="2800" b="1">
              <a:solidFill>
                <a:srgbClr val="FFFF00"/>
              </a:solidFill>
            </a:endParaRPr>
          </a:p>
        </p:txBody>
      </p:sp>
      <p:sp>
        <p:nvSpPr>
          <p:cNvPr id="6146" name="Subtitle 2"/>
          <p:cNvSpPr>
            <a:spLocks noGrp="1"/>
          </p:cNvSpPr>
          <p:nvPr>
            <p:ph type="subTitle" idx="1"/>
          </p:nvPr>
        </p:nvSpPr>
        <p:spPr>
          <a:xfrm>
            <a:off x="914400" y="3352800"/>
            <a:ext cx="6934200" cy="3200400"/>
          </a:xfrm>
        </p:spPr>
        <p:txBody>
          <a:bodyPr>
            <a:normAutofit/>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8" name="object 2"/>
          <p:cNvSpPr txBox="1"/>
          <p:nvPr/>
        </p:nvSpPr>
        <p:spPr>
          <a:xfrm>
            <a:off x="381000" y="304800"/>
            <a:ext cx="7696200" cy="5783635"/>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5. </a:t>
            </a:r>
            <a:r>
              <a:rPr lang="en-US" sz="2500" b="1" dirty="0" smtClean="0">
                <a:latin typeface="Calibri" pitchFamily="34" charset="0"/>
                <a:cs typeface="Calibri" pitchFamily="34" charset="0"/>
              </a:rPr>
              <a:t>Sale by the seller in possession of goods after sale: - </a:t>
            </a:r>
            <a:r>
              <a:rPr lang="en-US" sz="2500" dirty="0" smtClean="0">
                <a:latin typeface="Calibri" pitchFamily="34" charset="0"/>
                <a:cs typeface="Calibri" pitchFamily="34" charset="0"/>
              </a:rPr>
              <a:t>Where a seller, having sold goods, continuous to be in possession of the goods or of documents of title to the goods an re sells them either himself or through a mercantile agent in the same good faith and value without</a:t>
            </a:r>
          </a:p>
          <a:p>
            <a:pPr algn="just"/>
            <a:r>
              <a:rPr lang="en-US" sz="2500" dirty="0" smtClean="0">
                <a:latin typeface="Calibri" pitchFamily="34" charset="0"/>
                <a:cs typeface="Calibri" pitchFamily="34" charset="0"/>
              </a:rPr>
              <a:t>notice of previous sale, the new buyer gets good title.</a:t>
            </a:r>
          </a:p>
          <a:p>
            <a:pPr algn="just"/>
            <a:r>
              <a:rPr lang="en-US" sz="2500" dirty="0" smtClean="0">
                <a:latin typeface="Calibri" pitchFamily="34" charset="0"/>
                <a:cs typeface="Calibri" pitchFamily="34" charset="0"/>
              </a:rPr>
              <a:t>6. </a:t>
            </a:r>
            <a:r>
              <a:rPr lang="en-US" sz="2500" b="1" dirty="0" smtClean="0">
                <a:latin typeface="Calibri" pitchFamily="34" charset="0"/>
                <a:cs typeface="Calibri" pitchFamily="34" charset="0"/>
              </a:rPr>
              <a:t>Re sale by an unpaid seller: - </a:t>
            </a:r>
            <a:r>
              <a:rPr lang="en-US" sz="2500" dirty="0" smtClean="0">
                <a:latin typeface="Calibri" pitchFamily="34" charset="0"/>
                <a:cs typeface="Calibri" pitchFamily="34" charset="0"/>
              </a:rPr>
              <a:t>An unpaid seller of goods who has exercised his right of lien or stoppage in transit resells the goods; the buyer acquires a good title to the goods as against the original buyer.</a:t>
            </a:r>
          </a:p>
          <a:p>
            <a:pPr algn="just"/>
            <a:r>
              <a:rPr lang="en-US" sz="2500" dirty="0" smtClean="0">
                <a:latin typeface="Calibri" pitchFamily="34" charset="0"/>
                <a:cs typeface="Calibri" pitchFamily="34" charset="0"/>
              </a:rPr>
              <a:t>7. </a:t>
            </a:r>
            <a:r>
              <a:rPr lang="en-US" sz="2500" b="1" dirty="0" smtClean="0">
                <a:latin typeface="Calibri" pitchFamily="34" charset="0"/>
                <a:cs typeface="Calibri" pitchFamily="34" charset="0"/>
              </a:rPr>
              <a:t>Sale under provisions of other acts:-</a:t>
            </a:r>
          </a:p>
          <a:p>
            <a:pPr algn="just"/>
            <a:r>
              <a:rPr lang="en-US" sz="2500" dirty="0" smtClean="0">
                <a:latin typeface="Calibri" pitchFamily="34" charset="0"/>
                <a:cs typeface="Calibri" pitchFamily="34" charset="0"/>
              </a:rPr>
              <a:t>a. Sale by a finder of lost goods under certain circumstances</a:t>
            </a:r>
          </a:p>
          <a:p>
            <a:pPr algn="just"/>
            <a:r>
              <a:rPr lang="en-US" sz="2500" dirty="0" smtClean="0">
                <a:latin typeface="Calibri" pitchFamily="34" charset="0"/>
                <a:cs typeface="Calibri" pitchFamily="34" charset="0"/>
              </a:rPr>
              <a:t>b. Sale b y a </a:t>
            </a:r>
            <a:r>
              <a:rPr lang="en-US" sz="2500" dirty="0" err="1" smtClean="0">
                <a:latin typeface="Calibri" pitchFamily="34" charset="0"/>
                <a:cs typeface="Calibri" pitchFamily="34" charset="0"/>
              </a:rPr>
              <a:t>pawnee</a:t>
            </a:r>
            <a:r>
              <a:rPr lang="en-US" sz="2500" dirty="0" smtClean="0">
                <a:latin typeface="Calibri" pitchFamily="34" charset="0"/>
                <a:cs typeface="Calibri" pitchFamily="34" charset="0"/>
              </a:rPr>
              <a:t> or pledge under certain circumstances</a:t>
            </a:r>
          </a:p>
          <a:p>
            <a:pPr algn="just"/>
            <a:r>
              <a:rPr lang="en-US" sz="2500" dirty="0" smtClean="0">
                <a:latin typeface="Calibri" pitchFamily="34" charset="0"/>
                <a:cs typeface="Calibri" pitchFamily="34" charset="0"/>
              </a:rPr>
              <a:t>c. Sale by an official assignee or liquidator of companies.</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11</a:t>
            </a:fld>
            <a:endParaRPr lang="en-US"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81000"/>
            <a:ext cx="7620000" cy="6156044"/>
          </a:xfrm>
          <a:prstGeom prst="rect">
            <a:avLst/>
          </a:prstGeom>
        </p:spPr>
        <p:txBody>
          <a:bodyPr vert="horz" wrap="square" lIns="0" tIns="12700" rIns="0" bIns="0" rtlCol="0">
            <a:spAutoFit/>
          </a:bodyPr>
          <a:lstStyle/>
          <a:p>
            <a:pPr algn="just"/>
            <a:r>
              <a:rPr lang="en-US" sz="3000" b="1" dirty="0" smtClean="0">
                <a:solidFill>
                  <a:srgbClr val="FF0000"/>
                </a:solidFill>
                <a:latin typeface="Calibri" pitchFamily="34" charset="0"/>
                <a:cs typeface="Calibri" pitchFamily="34" charset="0"/>
              </a:rPr>
              <a:t>Transfer of Ownership in Goods:</a:t>
            </a:r>
          </a:p>
          <a:p>
            <a:pPr algn="just"/>
            <a:endParaRPr lang="en-US" sz="2600" b="1" dirty="0" smtClean="0">
              <a:solidFill>
                <a:srgbClr val="FF0000"/>
              </a:solidFill>
              <a:latin typeface="Calibri" pitchFamily="34" charset="0"/>
              <a:cs typeface="Calibri" pitchFamily="34" charset="0"/>
            </a:endParaRPr>
          </a:p>
          <a:p>
            <a:pPr algn="just">
              <a:lnSpc>
                <a:spcPct val="110000"/>
              </a:lnSpc>
            </a:pPr>
            <a:r>
              <a:rPr lang="en-US" sz="2600" dirty="0" smtClean="0">
                <a:latin typeface="Calibri" pitchFamily="34" charset="0"/>
                <a:cs typeface="Calibri" pitchFamily="34" charset="0"/>
              </a:rPr>
              <a:t>The transfer of ownership in goods, delivery and passing of the risk are the three important stages in the performance of a contract of sale. Among these, the most important feature of a contract of sale is transfer of property. It may be noted that there is a difference between property in goods and possession of goods. Property in goods means the ownership of goods whereas possession of goods refers to custody or control of goods. Merely because an article is delivered to a person and the goods are in his custody, he will not become the owner of the goods. Unless ownership is transferred, the transferee will not become the owner.</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7620000" cy="6137578"/>
          </a:xfrm>
          <a:prstGeom prst="rect">
            <a:avLst/>
          </a:prstGeom>
        </p:spPr>
        <p:txBody>
          <a:bodyPr vert="horz" wrap="square" lIns="0" tIns="12700" rIns="0" bIns="0" rtlCol="0">
            <a:spAutoFit/>
          </a:bodyPr>
          <a:lstStyle/>
          <a:p>
            <a:pPr algn="just"/>
            <a:r>
              <a:rPr lang="en-US" sz="3000" b="1" dirty="0" smtClean="0">
                <a:solidFill>
                  <a:srgbClr val="FF0000"/>
                </a:solidFill>
                <a:latin typeface="Calibri" pitchFamily="34" charset="0"/>
                <a:cs typeface="Calibri" pitchFamily="34" charset="0"/>
              </a:rPr>
              <a:t>Rights and obligations of parties in passing of ownership:</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1. </a:t>
            </a:r>
            <a:r>
              <a:rPr lang="en-US" sz="2600" b="1" dirty="0" smtClean="0">
                <a:latin typeface="Calibri" pitchFamily="34" charset="0"/>
                <a:cs typeface="Calibri" pitchFamily="34" charset="0"/>
              </a:rPr>
              <a:t>Risk of loss: -</a:t>
            </a:r>
            <a:r>
              <a:rPr lang="en-US" sz="2600" dirty="0" smtClean="0">
                <a:latin typeface="Calibri" pitchFamily="34" charset="0"/>
                <a:cs typeface="Calibri" pitchFamily="34" charset="0"/>
              </a:rPr>
              <a:t> In the case of loss or destruction of goods it is the owner who suffers. If the goods are still in the possession of the seller and the ownership is transferred to the buyer, the loss of goods shall fall on the buyer.</a:t>
            </a:r>
          </a:p>
          <a:p>
            <a:pPr algn="just"/>
            <a:r>
              <a:rPr lang="en-US" sz="2600" dirty="0" smtClean="0">
                <a:latin typeface="Calibri" pitchFamily="34" charset="0"/>
                <a:cs typeface="Calibri" pitchFamily="34" charset="0"/>
              </a:rPr>
              <a:t>2. </a:t>
            </a:r>
            <a:r>
              <a:rPr lang="en-US" sz="2600" b="1" dirty="0" smtClean="0">
                <a:latin typeface="Calibri" pitchFamily="34" charset="0"/>
                <a:cs typeface="Calibri" pitchFamily="34" charset="0"/>
              </a:rPr>
              <a:t>Only owner can sue:</a:t>
            </a:r>
            <a:r>
              <a:rPr lang="en-US" sz="2600" dirty="0" smtClean="0">
                <a:latin typeface="Calibri" pitchFamily="34" charset="0"/>
                <a:cs typeface="Calibri" pitchFamily="34" charset="0"/>
              </a:rPr>
              <a:t> Where the goods are destroyed or damaged by the action of a third party, it is he who possesses the ownership in goods can sue or take legal action against third party.</a:t>
            </a:r>
          </a:p>
          <a:p>
            <a:pPr algn="just"/>
            <a:r>
              <a:rPr lang="en-US" sz="2600" dirty="0" smtClean="0">
                <a:latin typeface="Calibri" pitchFamily="34" charset="0"/>
                <a:cs typeface="Calibri" pitchFamily="34" charset="0"/>
              </a:rPr>
              <a:t>3. </a:t>
            </a:r>
            <a:r>
              <a:rPr lang="en-US" sz="2600" b="1" dirty="0" smtClean="0">
                <a:latin typeface="Calibri" pitchFamily="34" charset="0"/>
                <a:cs typeface="Calibri" pitchFamily="34" charset="0"/>
              </a:rPr>
              <a:t>Suit for price: </a:t>
            </a:r>
            <a:r>
              <a:rPr lang="en-US" sz="2600" dirty="0" smtClean="0">
                <a:latin typeface="Calibri" pitchFamily="34" charset="0"/>
                <a:cs typeface="Calibri" pitchFamily="34" charset="0"/>
              </a:rPr>
              <a:t>The seller can sue for the price, unless otherwise agreed, only if the goods have become the property of the buyer.</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381000"/>
            <a:ext cx="7620000" cy="5937523"/>
          </a:xfrm>
          <a:prstGeom prst="rect">
            <a:avLst/>
          </a:prstGeom>
        </p:spPr>
        <p:txBody>
          <a:bodyPr vert="horz" wrap="square" lIns="0" tIns="12700" rIns="0" bIns="0" rtlCol="0">
            <a:spAutoFit/>
          </a:bodyPr>
          <a:lstStyle/>
          <a:p>
            <a:pPr algn="just"/>
            <a:r>
              <a:rPr lang="en-US" sz="3000" b="1" dirty="0" smtClean="0">
                <a:solidFill>
                  <a:srgbClr val="FF0000"/>
                </a:solidFill>
                <a:latin typeface="Calibri" pitchFamily="34" charset="0"/>
                <a:cs typeface="Calibri" pitchFamily="34" charset="0"/>
              </a:rPr>
              <a:t>Rules regarding the transfer of ownership:</a:t>
            </a:r>
          </a:p>
          <a:p>
            <a:pPr algn="just"/>
            <a:endParaRPr lang="en-US" sz="3000" b="1" dirty="0" smtClean="0">
              <a:solidFill>
                <a:srgbClr val="FF0000"/>
              </a:solidFill>
              <a:latin typeface="Calibri" pitchFamily="34" charset="0"/>
              <a:cs typeface="Calibri" pitchFamily="34" charset="0"/>
            </a:endParaRPr>
          </a:p>
          <a:p>
            <a:pPr algn="just"/>
            <a:r>
              <a:rPr lang="en-US" sz="2500" dirty="0" smtClean="0">
                <a:latin typeface="Calibri" pitchFamily="34" charset="0"/>
                <a:cs typeface="Calibri" pitchFamily="34" charset="0"/>
              </a:rPr>
              <a:t>1. </a:t>
            </a:r>
            <a:r>
              <a:rPr lang="en-US" sz="2500" b="1" dirty="0" smtClean="0">
                <a:latin typeface="Calibri" pitchFamily="34" charset="0"/>
                <a:cs typeface="Calibri" pitchFamily="34" charset="0"/>
              </a:rPr>
              <a:t>In the case of ascertained or specific goods: - </a:t>
            </a:r>
            <a:r>
              <a:rPr lang="en-US" sz="2500" dirty="0" smtClean="0">
                <a:latin typeface="Calibri" pitchFamily="34" charset="0"/>
                <a:cs typeface="Calibri" pitchFamily="34" charset="0"/>
              </a:rPr>
              <a:t>Specific goods are existing goods at the time of contract of sale and the it is identified and agreed upon at the time of sale. In this type of goods, the property in them is transferred to the buyer at which time as the parties to the contract intend it to be transferred. Therefore once the goods are ascertained, it is purely a question of the intention of parties, as to be gathered in respect of the time of</a:t>
            </a:r>
          </a:p>
          <a:p>
            <a:pPr algn="just"/>
            <a:r>
              <a:rPr lang="en-US" sz="2500" dirty="0" smtClean="0">
                <a:latin typeface="Calibri" pitchFamily="34" charset="0"/>
                <a:cs typeface="Calibri" pitchFamily="34" charset="0"/>
              </a:rPr>
              <a:t>transfer, from the terms of the contract, the conduct of the parties and surrounding circumstances. When the intention of the parties cannot be ascertained in the case of sale of specific or ascertained goods, the following rules are applicable.</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7620000" cy="6553076"/>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a. </a:t>
            </a:r>
            <a:r>
              <a:rPr lang="en-US" sz="2500" b="1" dirty="0" smtClean="0">
                <a:latin typeface="Calibri" pitchFamily="34" charset="0"/>
                <a:cs typeface="Calibri" pitchFamily="34" charset="0"/>
              </a:rPr>
              <a:t>When goods are in deliverable state: In this case, the ownership passes to the buyer </a:t>
            </a:r>
            <a:r>
              <a:rPr lang="en-US" sz="2500" dirty="0" smtClean="0">
                <a:latin typeface="Calibri" pitchFamily="34" charset="0"/>
                <a:cs typeface="Calibri" pitchFamily="34" charset="0"/>
              </a:rPr>
              <a:t>as soon as the </a:t>
            </a:r>
            <a:r>
              <a:rPr lang="en-US" sz="2500" dirty="0" err="1" smtClean="0">
                <a:latin typeface="Calibri" pitchFamily="34" charset="0"/>
                <a:cs typeface="Calibri" pitchFamily="34" charset="0"/>
              </a:rPr>
              <a:t>the</a:t>
            </a:r>
            <a:r>
              <a:rPr lang="en-US" sz="2500" dirty="0" smtClean="0">
                <a:latin typeface="Calibri" pitchFamily="34" charset="0"/>
                <a:cs typeface="Calibri" pitchFamily="34" charset="0"/>
              </a:rPr>
              <a:t> contract is made and the sale is affected. The following conditions</a:t>
            </a:r>
          </a:p>
          <a:p>
            <a:pPr algn="just"/>
            <a:r>
              <a:rPr lang="en-US" sz="2500" dirty="0" smtClean="0">
                <a:latin typeface="Calibri" pitchFamily="34" charset="0"/>
                <a:cs typeface="Calibri" pitchFamily="34" charset="0"/>
              </a:rPr>
              <a:t>are to be satisfied for applying this rule (a)contract sale should be unconditional (b) It must relate to specific goods (c ) the goods must be in a deliverable state.</a:t>
            </a:r>
          </a:p>
          <a:p>
            <a:pPr algn="just"/>
            <a:r>
              <a:rPr lang="en-US" sz="2500" dirty="0" smtClean="0">
                <a:latin typeface="Calibri" pitchFamily="34" charset="0"/>
                <a:cs typeface="Calibri" pitchFamily="34" charset="0"/>
              </a:rPr>
              <a:t>b. </a:t>
            </a:r>
            <a:r>
              <a:rPr lang="en-US" sz="2500" b="1" dirty="0" smtClean="0">
                <a:latin typeface="Calibri" pitchFamily="34" charset="0"/>
                <a:cs typeface="Calibri" pitchFamily="34" charset="0"/>
              </a:rPr>
              <a:t>When goods are not in a deliverable state: According to section 21, where contract is </a:t>
            </a:r>
            <a:r>
              <a:rPr lang="en-US" sz="2500" dirty="0" smtClean="0">
                <a:latin typeface="Calibri" pitchFamily="34" charset="0"/>
                <a:cs typeface="Calibri" pitchFamily="34" charset="0"/>
              </a:rPr>
              <a:t>for specific goods which are not in a deliverable state and the seller has to do something to put the goods in a deliverable state, in such cases the ownership will not pass to the buyer until that particular thing is done and the goods are put in a deliverable state and the buyer has notice thereof.</a:t>
            </a:r>
          </a:p>
          <a:p>
            <a:pPr algn="just"/>
            <a:r>
              <a:rPr lang="en-US" sz="2500" b="1" dirty="0" smtClean="0">
                <a:latin typeface="Calibri" pitchFamily="34" charset="0"/>
                <a:cs typeface="Calibri" pitchFamily="34" charset="0"/>
              </a:rPr>
              <a:t>c. When goods are to be measured and weighted:- </a:t>
            </a:r>
            <a:r>
              <a:rPr lang="en-US" sz="2500" dirty="0" smtClean="0">
                <a:latin typeface="Calibri" pitchFamily="34" charset="0"/>
                <a:cs typeface="Calibri" pitchFamily="34" charset="0"/>
              </a:rPr>
              <a:t>According to sec.22, in a sale of specific goods which are in a deliverable state, if the seller has to do something in order to ascertain the price, like weighing and measuring,</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853207"/>
            <a:ext cx="7620000" cy="5014193"/>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the ownership in the goods will pass only after such things are done and the buyer has notice thereof.</a:t>
            </a:r>
          </a:p>
          <a:p>
            <a:pPr algn="just"/>
            <a:r>
              <a:rPr lang="en-US" sz="2500" dirty="0" smtClean="0">
                <a:latin typeface="Calibri" pitchFamily="34" charset="0"/>
                <a:cs typeface="Calibri" pitchFamily="34" charset="0"/>
              </a:rPr>
              <a:t>d. </a:t>
            </a:r>
            <a:r>
              <a:rPr lang="en-US" sz="2500" b="1" dirty="0" smtClean="0">
                <a:latin typeface="Calibri" pitchFamily="34" charset="0"/>
                <a:cs typeface="Calibri" pitchFamily="34" charset="0"/>
              </a:rPr>
              <a:t>When goods are delivered “on sale or return” or “on approval basis”:- According </a:t>
            </a:r>
            <a:r>
              <a:rPr lang="en-US" sz="2500" dirty="0" smtClean="0">
                <a:latin typeface="Calibri" pitchFamily="34" charset="0"/>
                <a:cs typeface="Calibri" pitchFamily="34" charset="0"/>
              </a:rPr>
              <a:t>to section 24, in case where goods are delivered to the buyer ‘on approval’ or ‘on sale</a:t>
            </a:r>
          </a:p>
          <a:p>
            <a:pPr algn="just"/>
            <a:r>
              <a:rPr lang="en-US" sz="2500" dirty="0" smtClean="0">
                <a:latin typeface="Calibri" pitchFamily="34" charset="0"/>
                <a:cs typeface="Calibri" pitchFamily="34" charset="0"/>
              </a:rPr>
              <a:t>or return basis’ the ownership passes to the buyer only.</a:t>
            </a:r>
          </a:p>
          <a:p>
            <a:pPr algn="just"/>
            <a:r>
              <a:rPr lang="en-US" sz="2500" dirty="0" smtClean="0">
                <a:latin typeface="Calibri" pitchFamily="34" charset="0"/>
                <a:cs typeface="Calibri" pitchFamily="34" charset="0"/>
              </a:rPr>
              <a:t>2. </a:t>
            </a:r>
            <a:r>
              <a:rPr lang="en-US" sz="2500" b="1" dirty="0" smtClean="0">
                <a:latin typeface="Calibri" pitchFamily="34" charset="0"/>
                <a:cs typeface="Calibri" pitchFamily="34" charset="0"/>
              </a:rPr>
              <a:t>In the case of unascertained goods: - </a:t>
            </a:r>
            <a:r>
              <a:rPr lang="en-US" sz="2500" dirty="0" smtClean="0">
                <a:latin typeface="Calibri" pitchFamily="34" charset="0"/>
                <a:cs typeface="Calibri" pitchFamily="34" charset="0"/>
              </a:rPr>
              <a:t>The goods which are not identified and ascertained at the time of sale are unascertained goods. In case of sale of unascertained goods, no property in the goods is transferred to the buyer unless and until the goods are ascertained. A contract to sell unascertained goods is not a complete sale but a promise to sell.</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304800"/>
            <a:ext cx="7696200" cy="6630020"/>
          </a:xfrm>
          <a:prstGeom prst="rect">
            <a:avLst/>
          </a:prstGeom>
        </p:spPr>
        <p:txBody>
          <a:bodyPr vert="horz" wrap="square" lIns="0" tIns="12700" rIns="0" bIns="0" rtlCol="0">
            <a:spAutoFit/>
          </a:bodyPr>
          <a:lstStyle/>
          <a:p>
            <a:pPr algn="just"/>
            <a:r>
              <a:rPr lang="en-US" sz="3000" b="1" dirty="0" smtClean="0">
                <a:solidFill>
                  <a:srgbClr val="FF0000"/>
                </a:solidFill>
                <a:latin typeface="Calibri" pitchFamily="34" charset="0"/>
                <a:cs typeface="Calibri" pitchFamily="34" charset="0"/>
              </a:rPr>
              <a:t>Sale by Non Owners:</a:t>
            </a:r>
          </a:p>
          <a:p>
            <a:pPr algn="just">
              <a:lnSpc>
                <a:spcPct val="50000"/>
              </a:lnSpc>
            </a:pPr>
            <a:endParaRPr lang="en-US" sz="2500" b="1" dirty="0" smtClean="0">
              <a:latin typeface="Calibri" pitchFamily="34" charset="0"/>
              <a:cs typeface="Calibri" pitchFamily="34" charset="0"/>
            </a:endParaRPr>
          </a:p>
          <a:p>
            <a:pPr algn="just"/>
            <a:r>
              <a:rPr lang="en-US" sz="2500" dirty="0" smtClean="0">
                <a:latin typeface="Calibri" pitchFamily="34" charset="0"/>
                <a:cs typeface="Calibri" pitchFamily="34" charset="0"/>
              </a:rPr>
              <a:t>The general rule is that if a person, who has no right or title to the goods, sold the same, the buyer cannot obtain any right or title to the goods which he purchased even though he may have acted honestly and paid the value for the goods. In other words, no one can transfer a better title than what he himself has. This is expressed in the Latin maxim “ </a:t>
            </a:r>
            <a:r>
              <a:rPr lang="en-US" sz="2500" dirty="0" err="1" smtClean="0">
                <a:latin typeface="Calibri" pitchFamily="34" charset="0"/>
                <a:cs typeface="Calibri" pitchFamily="34" charset="0"/>
              </a:rPr>
              <a:t>Nemo</a:t>
            </a:r>
            <a:r>
              <a:rPr lang="en-US" sz="2500" dirty="0" smtClean="0">
                <a:latin typeface="Calibri" pitchFamily="34" charset="0"/>
                <a:cs typeface="Calibri" pitchFamily="34" charset="0"/>
              </a:rPr>
              <a:t> </a:t>
            </a:r>
            <a:r>
              <a:rPr lang="en-US" sz="2500" dirty="0" err="1" smtClean="0">
                <a:latin typeface="Calibri" pitchFamily="34" charset="0"/>
                <a:cs typeface="Calibri" pitchFamily="34" charset="0"/>
              </a:rPr>
              <a:t>dat</a:t>
            </a:r>
            <a:r>
              <a:rPr lang="en-US" sz="2500" dirty="0" smtClean="0">
                <a:latin typeface="Calibri" pitchFamily="34" charset="0"/>
                <a:cs typeface="Calibri" pitchFamily="34" charset="0"/>
              </a:rPr>
              <a:t> quod not </a:t>
            </a:r>
            <a:r>
              <a:rPr lang="en-US" sz="2500" dirty="0" err="1" smtClean="0">
                <a:latin typeface="Calibri" pitchFamily="34" charset="0"/>
                <a:cs typeface="Calibri" pitchFamily="34" charset="0"/>
              </a:rPr>
              <a:t>habet</a:t>
            </a:r>
            <a:r>
              <a:rPr lang="en-US" sz="2500" dirty="0" smtClean="0">
                <a:latin typeface="Calibri" pitchFamily="34" charset="0"/>
                <a:cs typeface="Calibri" pitchFamily="34" charset="0"/>
              </a:rPr>
              <a:t>”. This means that one cannot give that which he has not. The buyer cannot acquire a better title than what the seller had, and the maxim protects the true owner.</a:t>
            </a:r>
          </a:p>
          <a:p>
            <a:pPr algn="just"/>
            <a:r>
              <a:rPr lang="en-US" sz="2500" dirty="0" smtClean="0">
                <a:latin typeface="Calibri" pitchFamily="34" charset="0"/>
                <a:cs typeface="Calibri" pitchFamily="34" charset="0"/>
              </a:rPr>
              <a:t>According to sec. 27 of the sale of goods act, a buyer cannot get a good title to the goods unless he has purchased the same from the owner. For example if goods are purchased form a thief, the buyer gets no title because the thief is not the owner.</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304800"/>
            <a:ext cx="7696200" cy="6553076"/>
          </a:xfrm>
          <a:prstGeom prst="rect">
            <a:avLst/>
          </a:prstGeom>
        </p:spPr>
        <p:txBody>
          <a:bodyPr vert="horz" wrap="square" lIns="0" tIns="12700" rIns="0" bIns="0" rtlCol="0">
            <a:spAutoFit/>
          </a:bodyPr>
          <a:lstStyle/>
          <a:p>
            <a:pPr algn="just"/>
            <a:r>
              <a:rPr lang="en-US" sz="2500" b="1" dirty="0" smtClean="0">
                <a:solidFill>
                  <a:srgbClr val="FF0000"/>
                </a:solidFill>
                <a:latin typeface="Calibri" pitchFamily="34" charset="0"/>
                <a:cs typeface="Calibri" pitchFamily="34" charset="0"/>
              </a:rPr>
              <a:t>Exceptions to the General Rule: </a:t>
            </a:r>
          </a:p>
          <a:p>
            <a:pPr algn="just"/>
            <a:r>
              <a:rPr lang="en-US" sz="2500" dirty="0" smtClean="0">
                <a:latin typeface="Calibri" pitchFamily="34" charset="0"/>
                <a:cs typeface="Calibri" pitchFamily="34" charset="0"/>
              </a:rPr>
              <a:t>Under the following circumstances, the buyer gets a valid title even if the seller is not the absolute or full owner.</a:t>
            </a:r>
          </a:p>
          <a:p>
            <a:pPr algn="just"/>
            <a:r>
              <a:rPr lang="en-US" sz="2500" dirty="0" smtClean="0">
                <a:latin typeface="Calibri" pitchFamily="34" charset="0"/>
                <a:cs typeface="Calibri" pitchFamily="34" charset="0"/>
              </a:rPr>
              <a:t>1. </a:t>
            </a:r>
            <a:r>
              <a:rPr lang="en-US" sz="2500" b="1" dirty="0" smtClean="0">
                <a:latin typeface="Calibri" pitchFamily="34" charset="0"/>
                <a:cs typeface="Calibri" pitchFamily="34" charset="0"/>
              </a:rPr>
              <a:t>Title by estoppels: - </a:t>
            </a:r>
            <a:r>
              <a:rPr lang="en-US" sz="2500" dirty="0" smtClean="0">
                <a:latin typeface="Calibri" pitchFamily="34" charset="0"/>
                <a:cs typeface="Calibri" pitchFamily="34" charset="0"/>
              </a:rPr>
              <a:t>When the owner by his conduct, or by an act, leads the buyer to believe that the seller has the authority to well, then subsequently he may be stopped from denying the seller’s authority to sell.</a:t>
            </a:r>
          </a:p>
          <a:p>
            <a:pPr algn="just"/>
            <a:r>
              <a:rPr lang="en-US" sz="2500" dirty="0" smtClean="0">
                <a:latin typeface="Calibri" pitchFamily="34" charset="0"/>
                <a:cs typeface="Calibri" pitchFamily="34" charset="0"/>
              </a:rPr>
              <a:t>2. </a:t>
            </a:r>
            <a:r>
              <a:rPr lang="en-US" sz="2500" b="1" dirty="0" smtClean="0">
                <a:latin typeface="Calibri" pitchFamily="34" charset="0"/>
                <a:cs typeface="Calibri" pitchFamily="34" charset="0"/>
              </a:rPr>
              <a:t>Sale by a mercantile agent: - </a:t>
            </a:r>
            <a:r>
              <a:rPr lang="en-US" sz="2500" dirty="0" smtClean="0">
                <a:latin typeface="Calibri" pitchFamily="34" charset="0"/>
                <a:cs typeface="Calibri" pitchFamily="34" charset="0"/>
              </a:rPr>
              <a:t>The mercantile agent is a person who has authority, in the customary course of business, either to sell goods or to consign goods for the purpose of sale or to buy goods or to raise money on the security of goods. A mercantile agent get better title of the good if he fulfills the following conditions</a:t>
            </a:r>
          </a:p>
          <a:p>
            <a:pPr algn="just"/>
            <a:r>
              <a:rPr lang="en-US" sz="2500" dirty="0" smtClean="0">
                <a:latin typeface="Calibri" pitchFamily="34" charset="0"/>
                <a:cs typeface="Calibri" pitchFamily="34" charset="0"/>
              </a:rPr>
              <a:t>a. The agent is in possession of the goods or documents of title to gods with the consent of the owner</a:t>
            </a:r>
          </a:p>
          <a:p>
            <a:pPr algn="just"/>
            <a:r>
              <a:rPr lang="en-US" sz="2500" dirty="0" smtClean="0">
                <a:latin typeface="Calibri" pitchFamily="34" charset="0"/>
                <a:cs typeface="Calibri" pitchFamily="34" charset="0"/>
              </a:rPr>
              <a:t>b. The agent sell the goods in the ordinary course of business of a mercantile agent</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81000" y="304800"/>
            <a:ext cx="7696200" cy="5783635"/>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c. The purchaser acts in good faith and has no notice that the agent has no authority to sell.</a:t>
            </a:r>
          </a:p>
          <a:p>
            <a:pPr algn="just"/>
            <a:r>
              <a:rPr lang="en-US" sz="2500" dirty="0" smtClean="0">
                <a:latin typeface="Calibri" pitchFamily="34" charset="0"/>
                <a:cs typeface="Calibri" pitchFamily="34" charset="0"/>
              </a:rPr>
              <a:t>3. </a:t>
            </a:r>
            <a:r>
              <a:rPr lang="en-US" sz="2500" b="1" dirty="0" smtClean="0">
                <a:latin typeface="Calibri" pitchFamily="34" charset="0"/>
                <a:cs typeface="Calibri" pitchFamily="34" charset="0"/>
              </a:rPr>
              <a:t>Sale by one of the joint owners: -</a:t>
            </a:r>
            <a:r>
              <a:rPr lang="en-US" sz="2500" dirty="0" smtClean="0">
                <a:latin typeface="Calibri" pitchFamily="34" charset="0"/>
                <a:cs typeface="Calibri" pitchFamily="34" charset="0"/>
              </a:rPr>
              <a:t> If one of the several joint owners of goods has the sole possession of the goods by permission of the co-owners, the property in the goods is transferred to any person who buys them from such joint owner provided the buyers acts in good faith and without notice that the seller had no authority to sell.</a:t>
            </a:r>
          </a:p>
          <a:p>
            <a:pPr algn="just"/>
            <a:r>
              <a:rPr lang="en-US" sz="2500" dirty="0" smtClean="0">
                <a:latin typeface="Calibri" pitchFamily="34" charset="0"/>
                <a:cs typeface="Calibri" pitchFamily="34" charset="0"/>
              </a:rPr>
              <a:t>4. </a:t>
            </a:r>
            <a:r>
              <a:rPr lang="en-US" sz="2500" b="1" dirty="0" smtClean="0">
                <a:latin typeface="Calibri" pitchFamily="34" charset="0"/>
                <a:cs typeface="Calibri" pitchFamily="34" charset="0"/>
              </a:rPr>
              <a:t>Sale of goods obtained under a voidable agreement: - </a:t>
            </a:r>
            <a:r>
              <a:rPr lang="en-US" sz="2500" dirty="0" smtClean="0">
                <a:latin typeface="Calibri" pitchFamily="34" charset="0"/>
                <a:cs typeface="Calibri" pitchFamily="34" charset="0"/>
              </a:rPr>
              <a:t>When the seller of goods has obtained possession of gods has obtained possession thereof under a voidable agreement but the agreement has not been rescinded at the time of sale, the buyer obtains a good title</a:t>
            </a:r>
          </a:p>
          <a:p>
            <a:pPr algn="just"/>
            <a:r>
              <a:rPr lang="en-US" sz="2500" dirty="0" smtClean="0">
                <a:latin typeface="Calibri" pitchFamily="34" charset="0"/>
                <a:cs typeface="Calibri" pitchFamily="34" charset="0"/>
              </a:rPr>
              <a:t>to the goods provided he buys them in good faith and without notice of the seller’s defect of title.</a:t>
            </a:r>
            <a:endParaRPr lang="en-US" sz="25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4223</TotalTime>
  <Words>1466</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WELCOME  Class: B.Com – Part-2  Subject: Business Regulatory Framework TOPIC:  TRANSFER OF OWNERSHIP IN GOODS</vt:lpstr>
      <vt:lpstr>Slide 2</vt:lpstr>
      <vt:lpstr>Slide 3</vt:lpstr>
      <vt:lpstr>Slide 4</vt:lpstr>
      <vt:lpstr>Slide 5</vt:lpstr>
      <vt:lpstr>Slide 6</vt:lpstr>
      <vt:lpstr>Slide 7</vt:lpstr>
      <vt:lpstr>Slide 8</vt:lpstr>
      <vt:lpstr>Slide 9</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386</cp:revision>
  <dcterms:created xsi:type="dcterms:W3CDTF">2011-08-23T10:02:56Z</dcterms:created>
  <dcterms:modified xsi:type="dcterms:W3CDTF">2020-05-12T09:12:43Z</dcterms:modified>
</cp:coreProperties>
</file>